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3" r:id="rId2"/>
  </p:sldMasterIdLst>
  <p:notesMasterIdLst>
    <p:notesMasterId r:id="rId14"/>
  </p:notesMasterIdLst>
  <p:handoutMasterIdLst>
    <p:handoutMasterId r:id="rId15"/>
  </p:handoutMasterIdLst>
  <p:sldIdLst>
    <p:sldId id="258" r:id="rId3"/>
    <p:sldId id="272" r:id="rId4"/>
    <p:sldId id="271" r:id="rId5"/>
    <p:sldId id="274" r:id="rId6"/>
    <p:sldId id="260" r:id="rId7"/>
    <p:sldId id="262" r:id="rId8"/>
    <p:sldId id="263" r:id="rId9"/>
    <p:sldId id="268" r:id="rId10"/>
    <p:sldId id="267" r:id="rId11"/>
    <p:sldId id="269" r:id="rId12"/>
    <p:sldId id="27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B2F"/>
    <a:srgbClr val="FEC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notesViewPr>
    <p:cSldViewPr snapToGrid="0">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2930" tIns="46465" rIns="92930" bIns="46465" rtlCol="0"/>
          <a:lstStyle>
            <a:lvl1pPr algn="r">
              <a:defRPr sz="1200"/>
            </a:lvl1pPr>
          </a:lstStyle>
          <a:p>
            <a:fld id="{90F7CC58-21DF-45E0-9C83-5689BA8E893E}" type="datetimeFigureOut">
              <a:rPr lang="en-US" smtClean="0"/>
              <a:t>8/6/2024</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2930" tIns="46465" rIns="92930" bIns="46465" rtlCol="0" anchor="b"/>
          <a:lstStyle>
            <a:lvl1pPr algn="r">
              <a:defRPr sz="1200"/>
            </a:lvl1pPr>
          </a:lstStyle>
          <a:p>
            <a:fld id="{A67194E1-C404-494D-90C4-76F09FA5858B}" type="slidenum">
              <a:rPr lang="en-US" smtClean="0"/>
              <a:t>‹#›</a:t>
            </a:fld>
            <a:endParaRPr lang="en-US" dirty="0"/>
          </a:p>
        </p:txBody>
      </p:sp>
    </p:spTree>
    <p:extLst>
      <p:ext uri="{BB962C8B-B14F-4D97-AF65-F5344CB8AC3E}">
        <p14:creationId xmlns:p14="http://schemas.microsoft.com/office/powerpoint/2010/main" val="32074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2930" tIns="46465" rIns="92930" bIns="46465" rtlCol="0"/>
          <a:lstStyle>
            <a:lvl1pPr algn="r">
              <a:defRPr sz="1200"/>
            </a:lvl1pPr>
          </a:lstStyle>
          <a:p>
            <a:fld id="{844C1DCC-F72F-4E93-BB8C-E5CEFD96BEC5}" type="datetimeFigureOut">
              <a:rPr lang="en-US" smtClean="0"/>
              <a:t>8/6/2024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2930" tIns="46465" rIns="92930" bIns="46465" rtlCol="0" anchor="b"/>
          <a:lstStyle>
            <a:lvl1pPr algn="r">
              <a:defRPr sz="1200"/>
            </a:lvl1pPr>
          </a:lstStyle>
          <a:p>
            <a:fld id="{6548074D-717C-46BA-8081-604674BE3C07}" type="slidenum">
              <a:rPr lang="en-US" smtClean="0"/>
              <a:t>‹#›</a:t>
            </a:fld>
            <a:endParaRPr lang="en-US" dirty="0"/>
          </a:p>
        </p:txBody>
      </p:sp>
    </p:spTree>
    <p:extLst>
      <p:ext uri="{BB962C8B-B14F-4D97-AF65-F5344CB8AC3E}">
        <p14:creationId xmlns:p14="http://schemas.microsoft.com/office/powerpoint/2010/main" val="334383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B1F82-58EF-4D22-852D-D3E7AD933D38}" type="slidenum">
              <a:rPr lang="en-US" smtClean="0"/>
              <a:t>1</a:t>
            </a:fld>
            <a:endParaRPr lang="en-US" dirty="0"/>
          </a:p>
        </p:txBody>
      </p:sp>
    </p:spTree>
    <p:extLst>
      <p:ext uri="{BB962C8B-B14F-4D97-AF65-F5344CB8AC3E}">
        <p14:creationId xmlns:p14="http://schemas.microsoft.com/office/powerpoint/2010/main" val="78461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862125-6A3A-48C8-AEA3-69526B7594CE}" type="datetime1">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32363-5462-4229-83AC-AF010E83DB6E}" type="slidenum">
              <a:rPr lang="en-US" smtClean="0"/>
              <a:pPr/>
              <a:t>‹#›</a:t>
            </a:fld>
            <a:endParaRPr lang="en-US" dirty="0"/>
          </a:p>
        </p:txBody>
      </p:sp>
    </p:spTree>
    <p:extLst>
      <p:ext uri="{BB962C8B-B14F-4D97-AF65-F5344CB8AC3E}">
        <p14:creationId xmlns:p14="http://schemas.microsoft.com/office/powerpoint/2010/main" val="114327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0B4866-7915-4EE0-9927-C6A2A1D33B19}" type="datetime1">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419954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8BECB-85FE-46BC-BD56-FFA3D3AB591F}" type="datetime1">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227161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4697F8-118F-4AE6-987E-ECD54D88E0DE}" type="datetime1">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194636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E678AB-EE52-4520-A2F7-FA7F3EA0900B}" type="datetime1">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267314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15924F-E122-4E82-934B-11114A2DA84A}" type="datetime1">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3134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CC697F-8DCA-4E05-9F1F-138675464B8A}" type="datetime1">
              <a:rPr lang="en-US" smtClean="0"/>
              <a:t>8/6/2024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12413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DB938C-F098-4988-84F4-CBDAF2961A28}" type="datetime1">
              <a:rPr lang="en-US" smtClean="0"/>
              <a:t>8/6/2024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138269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5D108-99FC-4A8E-BC83-D17B6F94D5BF}" type="datetime1">
              <a:rPr lang="en-US" smtClean="0"/>
              <a:t>8/6/2024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260790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BDD7D2-C0EC-4927-A811-76260AAFF2A5}" type="datetime1">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9979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877E88-73E7-4830-B088-E57CE7942F46}" type="datetime1">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695740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6CFE0-3C77-45FF-BB90-C6EE256FAB8B}" type="datetime1">
              <a:rPr lang="en-US" smtClean="0"/>
              <a:t>8/6/2024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32363-5462-4229-83AC-AF010E83DB6E}" type="slidenum">
              <a:rPr lang="en-US" smtClean="0"/>
              <a:pPr/>
              <a:t>‹#›</a:t>
            </a:fld>
            <a:endParaRPr lang="en-US" dirty="0"/>
          </a:p>
        </p:txBody>
      </p:sp>
    </p:spTree>
    <p:extLst>
      <p:ext uri="{BB962C8B-B14F-4D97-AF65-F5344CB8AC3E}">
        <p14:creationId xmlns:p14="http://schemas.microsoft.com/office/powerpoint/2010/main" val="35128536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tu.edu/" TargetMode="External"/><Relationship Id="rId2" Type="http://schemas.openxmlformats.org/officeDocument/2006/relationships/hyperlink" Target="http://www.atu.edu/controll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tu.edu/controller/form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atu.edu/controller"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tu.edu/controller" TargetMode="External"/><Relationship Id="rId2" Type="http://schemas.openxmlformats.org/officeDocument/2006/relationships/hyperlink" Target="http://www.atu.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57196"/>
            <a:ext cx="12192000" cy="2043255"/>
          </a:xfrm>
        </p:spPr>
        <p:txBody>
          <a:bodyPr>
            <a:noAutofit/>
          </a:bodyPr>
          <a:lstStyle/>
          <a:p>
            <a:r>
              <a:rPr lang="en-US" sz="6000" dirty="0">
                <a:latin typeface="Bookman Old Style" panose="02050604050505020204" pitchFamily="18" charset="0"/>
              </a:rPr>
              <a:t>Accounts Payable </a:t>
            </a:r>
            <a:br>
              <a:rPr lang="en-US" sz="6000" dirty="0">
                <a:latin typeface="Bookman Old Style" panose="02050604050505020204" pitchFamily="18" charset="0"/>
              </a:rPr>
            </a:br>
            <a:r>
              <a:rPr lang="en-US" sz="6000" dirty="0">
                <a:latin typeface="Bookman Old Style" panose="02050604050505020204" pitchFamily="18" charset="0"/>
              </a:rPr>
              <a:t>Training</a:t>
            </a:r>
          </a:p>
        </p:txBody>
      </p:sp>
    </p:spTree>
    <p:extLst>
      <p:ext uri="{BB962C8B-B14F-4D97-AF65-F5344CB8AC3E}">
        <p14:creationId xmlns:p14="http://schemas.microsoft.com/office/powerpoint/2010/main" val="58563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34162" y="687812"/>
            <a:ext cx="2951430" cy="3748135"/>
          </a:xfrm>
          <a:prstGeom prst="rect">
            <a:avLst/>
          </a:prstGeom>
          <a:solidFill>
            <a:schemeClr val="bg1">
              <a:lumMod val="6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966767" y="1118371"/>
            <a:ext cx="2951430" cy="3748135"/>
          </a:xfrm>
          <a:prstGeom prst="rect">
            <a:avLst/>
          </a:prstGeom>
          <a:solidFill>
            <a:schemeClr val="bg1">
              <a:lumMod val="8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399372" y="1635833"/>
            <a:ext cx="2951430" cy="3748135"/>
          </a:xfrm>
          <a:prstGeom prst="rect">
            <a:avLst/>
          </a:prstGeom>
          <a:solidFill>
            <a:schemeClr val="bg1">
              <a:lumMod val="9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022903" y="1167596"/>
            <a:ext cx="1802678" cy="369332"/>
          </a:xfrm>
          <a:prstGeom prst="rect">
            <a:avLst/>
          </a:prstGeom>
          <a:noFill/>
        </p:spPr>
        <p:txBody>
          <a:bodyPr wrap="square" rtlCol="0">
            <a:spAutoFit/>
          </a:bodyPr>
          <a:lstStyle/>
          <a:p>
            <a:r>
              <a:rPr lang="en-US" dirty="0"/>
              <a:t>Memo </a:t>
            </a:r>
            <a:r>
              <a:rPr lang="en-US" sz="1200" dirty="0"/>
              <a:t>(if applicable)</a:t>
            </a:r>
          </a:p>
        </p:txBody>
      </p:sp>
      <p:sp>
        <p:nvSpPr>
          <p:cNvPr id="19" name="TextBox 18"/>
          <p:cNvSpPr txBox="1"/>
          <p:nvPr/>
        </p:nvSpPr>
        <p:spPr>
          <a:xfrm>
            <a:off x="7460806" y="1711183"/>
            <a:ext cx="2535116" cy="369332"/>
          </a:xfrm>
          <a:prstGeom prst="rect">
            <a:avLst/>
          </a:prstGeom>
          <a:noFill/>
        </p:spPr>
        <p:txBody>
          <a:bodyPr wrap="square" rtlCol="0">
            <a:spAutoFit/>
          </a:bodyPr>
          <a:lstStyle/>
          <a:p>
            <a:r>
              <a:rPr lang="en-US" dirty="0"/>
              <a:t>Invoice/Itemized Receipt</a:t>
            </a:r>
          </a:p>
        </p:txBody>
      </p:sp>
      <p:sp>
        <p:nvSpPr>
          <p:cNvPr id="15" name="TextBox 14"/>
          <p:cNvSpPr txBox="1"/>
          <p:nvPr/>
        </p:nvSpPr>
        <p:spPr>
          <a:xfrm>
            <a:off x="6499486" y="687812"/>
            <a:ext cx="2228878" cy="646331"/>
          </a:xfrm>
          <a:prstGeom prst="rect">
            <a:avLst/>
          </a:prstGeom>
          <a:noFill/>
        </p:spPr>
        <p:txBody>
          <a:bodyPr wrap="square" rtlCol="0">
            <a:spAutoFit/>
          </a:bodyPr>
          <a:lstStyle/>
          <a:p>
            <a:r>
              <a:rPr lang="en-US" dirty="0"/>
              <a:t>Contract </a:t>
            </a:r>
            <a:r>
              <a:rPr lang="en-US" sz="1200" dirty="0"/>
              <a:t>(special services)</a:t>
            </a:r>
          </a:p>
          <a:p>
            <a:endParaRPr lang="en-US" dirty="0"/>
          </a:p>
        </p:txBody>
      </p:sp>
      <p:sp>
        <p:nvSpPr>
          <p:cNvPr id="21" name="Content Placeholder 1"/>
          <p:cNvSpPr>
            <a:spLocks noGrp="1"/>
          </p:cNvSpPr>
          <p:nvPr>
            <p:ph idx="1"/>
          </p:nvPr>
        </p:nvSpPr>
        <p:spPr>
          <a:xfrm>
            <a:off x="574101" y="1167596"/>
            <a:ext cx="5300050" cy="3510799"/>
          </a:xfrm>
        </p:spPr>
        <p:txBody>
          <a:bodyPr>
            <a:normAutofit/>
          </a:bodyPr>
          <a:lstStyle/>
          <a:p>
            <a:pPr marL="285750" indent="-285750"/>
            <a:r>
              <a:rPr lang="en-US" sz="2000" dirty="0"/>
              <a:t>Send the following forms together and forward to:  Accounts Payable</a:t>
            </a:r>
          </a:p>
          <a:p>
            <a:pPr lvl="1">
              <a:buFont typeface="Arial" panose="020B0604020202020204" pitchFamily="34" charset="0"/>
              <a:buChar char="•"/>
            </a:pPr>
            <a:r>
              <a:rPr lang="en-US" sz="1800" dirty="0"/>
              <a:t>Signed and approved Check Request Form</a:t>
            </a:r>
          </a:p>
          <a:p>
            <a:pPr lvl="1">
              <a:buFont typeface="Arial" panose="020B0604020202020204" pitchFamily="34" charset="0"/>
              <a:buChar char="•"/>
            </a:pPr>
            <a:r>
              <a:rPr lang="en-US" sz="1800" dirty="0"/>
              <a:t>Invoice/Itemized Receipt </a:t>
            </a:r>
            <a:r>
              <a:rPr lang="en-US" sz="1200" i="1" dirty="0"/>
              <a:t>(all receipts smaller than a standard sheet of paper should be taped to an 8 ½” x 11” sheet of paper, please do </a:t>
            </a:r>
            <a:r>
              <a:rPr lang="en-US" sz="1200" i="1" u="sng" dirty="0"/>
              <a:t>not</a:t>
            </a:r>
            <a:r>
              <a:rPr lang="en-US" sz="1200" i="1" dirty="0"/>
              <a:t> staple)</a:t>
            </a:r>
            <a:endParaRPr lang="en-US" sz="1050" i="1" dirty="0"/>
          </a:p>
          <a:p>
            <a:pPr lvl="1">
              <a:buFont typeface="Arial" panose="020B0604020202020204" pitchFamily="34" charset="0"/>
              <a:buChar char="•"/>
            </a:pPr>
            <a:r>
              <a:rPr lang="en-US" sz="1800" dirty="0"/>
              <a:t>Memo </a:t>
            </a:r>
            <a:r>
              <a:rPr lang="en-US" sz="1400" dirty="0"/>
              <a:t>(if applicable)</a:t>
            </a:r>
          </a:p>
          <a:p>
            <a:pPr lvl="1">
              <a:buFont typeface="Arial" panose="020B0604020202020204" pitchFamily="34" charset="0"/>
              <a:buChar char="•"/>
            </a:pPr>
            <a:r>
              <a:rPr lang="en-US" sz="1800" dirty="0"/>
              <a:t>Contract </a:t>
            </a:r>
            <a:r>
              <a:rPr lang="en-US" sz="1400" dirty="0"/>
              <a:t>(special services)</a:t>
            </a:r>
          </a:p>
          <a:p>
            <a:pPr marL="457200" lvl="1" indent="0">
              <a:buNone/>
            </a:pPr>
            <a:endParaRPr lang="en-US" sz="1800" dirty="0"/>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242" y="2112771"/>
            <a:ext cx="2831958" cy="3716172"/>
          </a:xfrm>
          <a:prstGeom prst="rect">
            <a:avLst/>
          </a:prstGeom>
          <a:ln w="38100" cap="sq">
            <a:solidFill>
              <a:srgbClr val="2F8B2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725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dirty="0"/>
              <a:t>Accounts Payable Contact Information</a:t>
            </a:r>
          </a:p>
        </p:txBody>
      </p:sp>
      <p:sp>
        <p:nvSpPr>
          <p:cNvPr id="3" name="Content Placeholder 2"/>
          <p:cNvSpPr>
            <a:spLocks noGrp="1"/>
          </p:cNvSpPr>
          <p:nvPr>
            <p:ph idx="1"/>
          </p:nvPr>
        </p:nvSpPr>
        <p:spPr>
          <a:xfrm>
            <a:off x="637310" y="1302329"/>
            <a:ext cx="10815782" cy="4581235"/>
          </a:xfrm>
        </p:spPr>
        <p:txBody>
          <a:bodyPr>
            <a:normAutofit lnSpcReduction="10000"/>
          </a:bodyPr>
          <a:lstStyle/>
          <a:p>
            <a:pPr marL="0" indent="0">
              <a:buNone/>
            </a:pPr>
            <a:r>
              <a:rPr lang="en-US" sz="2400" dirty="0"/>
              <a:t>For questions regarding the Accounts Payable process please contact Jennifer Taylor for vendors A-L and </a:t>
            </a:r>
            <a:r>
              <a:rPr lang="en-US" sz="2400" dirty="0" err="1"/>
              <a:t>Pcard</a:t>
            </a:r>
            <a:r>
              <a:rPr lang="en-US" sz="2400" dirty="0"/>
              <a:t> payments, Traci Halsted for vendors M-Z, </a:t>
            </a:r>
            <a:r>
              <a:rPr lang="en-US" sz="2400" dirty="0" err="1"/>
              <a:t>Tcard</a:t>
            </a:r>
            <a:r>
              <a:rPr lang="en-US" sz="2400" dirty="0"/>
              <a:t> and travel reimbursements, Amber Meeks for Disbursing information or Melody Mayo, Accounts payable Supervisor.</a:t>
            </a:r>
          </a:p>
          <a:p>
            <a:pPr marL="0" indent="0">
              <a:buNone/>
            </a:pPr>
            <a:endParaRPr lang="en-US" sz="2400" dirty="0"/>
          </a:p>
          <a:p>
            <a:pPr marL="0" indent="0">
              <a:buNone/>
            </a:pPr>
            <a:r>
              <a:rPr lang="en-US" sz="2400" dirty="0"/>
              <a:t>All forms, instructions, and training are located on-line at: </a:t>
            </a:r>
            <a:r>
              <a:rPr lang="en-US" sz="2400" dirty="0">
                <a:hlinkClick r:id="rId2"/>
              </a:rPr>
              <a:t>http://www.atu.edu/controller</a:t>
            </a:r>
            <a:r>
              <a:rPr lang="en-US" sz="2400" dirty="0"/>
              <a:t> or under on-line forms at </a:t>
            </a:r>
            <a:r>
              <a:rPr lang="en-US" sz="2400" dirty="0">
                <a:hlinkClick r:id="rId3"/>
              </a:rPr>
              <a:t>www.atu.edu</a:t>
            </a:r>
            <a:r>
              <a:rPr lang="en-US" sz="2400" dirty="0"/>
              <a:t>. </a:t>
            </a:r>
          </a:p>
          <a:p>
            <a:pPr marL="0" indent="0">
              <a:buNone/>
            </a:pPr>
            <a:endParaRPr lang="en-US" sz="2400" dirty="0"/>
          </a:p>
          <a:p>
            <a:pPr marL="0" indent="0">
              <a:buNone/>
            </a:pPr>
            <a:r>
              <a:rPr lang="en-US" sz="2400" dirty="0"/>
              <a:t>Arkansas Tech University</a:t>
            </a:r>
          </a:p>
          <a:p>
            <a:pPr marL="0" indent="0">
              <a:buNone/>
            </a:pPr>
            <a:r>
              <a:rPr lang="en-US" sz="2400" dirty="0"/>
              <a:t>Controller’s Office</a:t>
            </a:r>
          </a:p>
          <a:p>
            <a:pPr marL="0" indent="0">
              <a:buNone/>
            </a:pPr>
            <a:r>
              <a:rPr lang="en-US" sz="2400" dirty="0"/>
              <a:t>404 N El Paso Ave</a:t>
            </a:r>
          </a:p>
          <a:p>
            <a:pPr marL="0" indent="0">
              <a:buNone/>
            </a:pPr>
            <a:r>
              <a:rPr lang="en-US" sz="2400" dirty="0"/>
              <a:t>Russellville, Ar 72801</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72373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Accounts Payable Mission &amp; Information</a:t>
            </a:r>
          </a:p>
        </p:txBody>
      </p:sp>
      <p:sp>
        <p:nvSpPr>
          <p:cNvPr id="3" name="Content Placeholder 2"/>
          <p:cNvSpPr>
            <a:spLocks noGrp="1"/>
          </p:cNvSpPr>
          <p:nvPr>
            <p:ph idx="1"/>
          </p:nvPr>
        </p:nvSpPr>
        <p:spPr>
          <a:xfrm>
            <a:off x="609600" y="1417639"/>
            <a:ext cx="10972800" cy="4392034"/>
          </a:xfrm>
        </p:spPr>
        <p:txBody>
          <a:bodyPr>
            <a:normAutofit fontScale="92500" lnSpcReduction="10000"/>
          </a:bodyPr>
          <a:lstStyle/>
          <a:p>
            <a:pPr marL="0" indent="0">
              <a:buNone/>
            </a:pPr>
            <a:r>
              <a:rPr lang="en-US" sz="2800" dirty="0"/>
              <a:t>The primary mission of Accounts Payable is to ensure all payments processed by the department are done timely, accurately, and in compliance with the University; along with the federal and state rules and regulations, with excellent customer service and a commitment to continuous process improvement.</a:t>
            </a:r>
          </a:p>
          <a:p>
            <a:pPr marL="0" indent="0">
              <a:buNone/>
            </a:pPr>
            <a:endParaRPr lang="en-US" sz="2800" dirty="0"/>
          </a:p>
          <a:p>
            <a:pPr marL="0" indent="0">
              <a:buNone/>
            </a:pPr>
            <a:r>
              <a:rPr lang="en-US" sz="2800" dirty="0"/>
              <a:t>The following are some examples of the procedures in place for requesting payments for Vendors, Memberships, Subscriptions, Accreditation Fees, Agency, Stipends, and other types of payments.</a:t>
            </a:r>
          </a:p>
          <a:p>
            <a:pPr marL="0" indent="0">
              <a:buNone/>
            </a:pPr>
            <a:endParaRPr lang="en-US" sz="2800" dirty="0"/>
          </a:p>
          <a:p>
            <a:pPr marL="0" indent="0">
              <a:buNone/>
            </a:pPr>
            <a:r>
              <a:rPr lang="en-US" sz="2800" dirty="0"/>
              <a:t>All forms, instructions, and other pertinent information can be found on the Controller’s web site at </a:t>
            </a:r>
            <a:r>
              <a:rPr lang="en-US" sz="2800" dirty="0">
                <a:hlinkClick r:id="rId2"/>
              </a:rPr>
              <a:t>http://www.atu.edu/controller/forms</a:t>
            </a:r>
            <a:r>
              <a:rPr lang="en-US" sz="2800" dirty="0"/>
              <a:t>.</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15409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9834"/>
            <a:ext cx="10972800" cy="937804"/>
          </a:xfrm>
        </p:spPr>
        <p:txBody>
          <a:bodyPr>
            <a:noAutofit/>
          </a:bodyPr>
          <a:lstStyle/>
          <a:p>
            <a:r>
              <a:rPr lang="en-US" sz="3200" dirty="0"/>
              <a:t>Accounts Payable</a:t>
            </a:r>
            <a:br>
              <a:rPr lang="en-US" sz="3200" dirty="0"/>
            </a:br>
            <a:r>
              <a:rPr lang="en-US" sz="3200" dirty="0"/>
              <a:t>Request for Payment</a:t>
            </a:r>
          </a:p>
        </p:txBody>
      </p:sp>
      <p:sp>
        <p:nvSpPr>
          <p:cNvPr id="3" name="Text Placeholder 2"/>
          <p:cNvSpPr>
            <a:spLocks noGrp="1"/>
          </p:cNvSpPr>
          <p:nvPr>
            <p:ph type="body" idx="1"/>
          </p:nvPr>
        </p:nvSpPr>
        <p:spPr>
          <a:xfrm>
            <a:off x="609600" y="1417638"/>
            <a:ext cx="5386917" cy="540471"/>
          </a:xfrm>
        </p:spPr>
        <p:txBody>
          <a:bodyPr/>
          <a:lstStyle/>
          <a:p>
            <a:r>
              <a:rPr lang="en-US" dirty="0"/>
              <a:t>Purchase Order Check Request</a:t>
            </a:r>
          </a:p>
        </p:txBody>
      </p:sp>
      <p:sp>
        <p:nvSpPr>
          <p:cNvPr id="4" name="Content Placeholder 3"/>
          <p:cNvSpPr>
            <a:spLocks noGrp="1"/>
          </p:cNvSpPr>
          <p:nvPr>
            <p:ph sz="half" idx="2"/>
          </p:nvPr>
        </p:nvSpPr>
        <p:spPr>
          <a:xfrm>
            <a:off x="609600" y="1958109"/>
            <a:ext cx="5386917" cy="3926643"/>
          </a:xfrm>
        </p:spPr>
        <p:txBody>
          <a:bodyPr>
            <a:normAutofit lnSpcReduction="10000"/>
          </a:bodyPr>
          <a:lstStyle/>
          <a:p>
            <a:pPr marL="0" indent="0">
              <a:buNone/>
            </a:pPr>
            <a:r>
              <a:rPr lang="en-US" sz="1900" dirty="0"/>
              <a:t>The following documents are required and must be received by Accounts Payable in order to process payments.</a:t>
            </a:r>
          </a:p>
          <a:p>
            <a:r>
              <a:rPr lang="en-US" sz="1900" dirty="0"/>
              <a:t>Purchase Order </a:t>
            </a:r>
            <a:r>
              <a:rPr lang="en-US" sz="1200" dirty="0"/>
              <a:t>(signed &amp; dated by authorized supervisor)</a:t>
            </a:r>
            <a:endParaRPr lang="en-US" sz="1900" dirty="0"/>
          </a:p>
          <a:p>
            <a:r>
              <a:rPr lang="en-US" sz="1900" dirty="0"/>
              <a:t>Original Invoice</a:t>
            </a:r>
          </a:p>
          <a:p>
            <a:pPr marL="0" indent="0">
              <a:buNone/>
            </a:pPr>
            <a:r>
              <a:rPr lang="en-US" sz="1900" dirty="0"/>
              <a:t>Upon receipt of the above documents, Accounts Payable will process the invoice for payment in accordance with the established payment terms for that vendor.  We ask that all purchase orders are forwarded to Accounts Payable directly after receiving invoice. Please send the invoice and PO together.  </a:t>
            </a:r>
            <a:r>
              <a:rPr lang="en-US" sz="1900" dirty="0">
                <a:solidFill>
                  <a:schemeClr val="tx2">
                    <a:lumMod val="60000"/>
                    <a:lumOff val="40000"/>
                  </a:schemeClr>
                </a:solidFill>
              </a:rPr>
              <a:t>When applicable,</a:t>
            </a:r>
            <a:r>
              <a:rPr lang="en-US" sz="1900" i="1" dirty="0">
                <a:solidFill>
                  <a:schemeClr val="tx2">
                    <a:lumMod val="60000"/>
                    <a:lumOff val="40000"/>
                  </a:schemeClr>
                </a:solidFill>
              </a:rPr>
              <a:t> contracts or quotes are required</a:t>
            </a:r>
            <a:r>
              <a:rPr lang="en-US" sz="1900" dirty="0">
                <a:solidFill>
                  <a:schemeClr val="tx2">
                    <a:lumMod val="60000"/>
                    <a:lumOff val="40000"/>
                  </a:schemeClr>
                </a:solidFill>
              </a:rPr>
              <a:t>.</a:t>
            </a:r>
            <a:endParaRPr lang="en-US" sz="1200" dirty="0">
              <a:solidFill>
                <a:schemeClr val="tx2">
                  <a:lumMod val="60000"/>
                  <a:lumOff val="40000"/>
                </a:schemeClr>
              </a:solidFill>
            </a:endParaRPr>
          </a:p>
          <a:p>
            <a:pPr marL="0" indent="0">
              <a:buNone/>
            </a:pPr>
            <a:endParaRPr lang="en-US" sz="1900" dirty="0"/>
          </a:p>
          <a:p>
            <a:pPr marL="0" indent="0">
              <a:buNone/>
            </a:pPr>
            <a:endParaRPr lang="en-US" dirty="0"/>
          </a:p>
        </p:txBody>
      </p:sp>
      <p:sp>
        <p:nvSpPr>
          <p:cNvPr id="5" name="Text Placeholder 4"/>
          <p:cNvSpPr>
            <a:spLocks noGrp="1"/>
          </p:cNvSpPr>
          <p:nvPr>
            <p:ph type="body" sz="quarter" idx="3"/>
          </p:nvPr>
        </p:nvSpPr>
        <p:spPr>
          <a:xfrm>
            <a:off x="6193368" y="1417638"/>
            <a:ext cx="5389033" cy="540471"/>
          </a:xfrm>
        </p:spPr>
        <p:txBody>
          <a:bodyPr/>
          <a:lstStyle/>
          <a:p>
            <a:r>
              <a:rPr lang="en-US" dirty="0"/>
              <a:t>Non-Purchase Order Check Request</a:t>
            </a:r>
          </a:p>
        </p:txBody>
      </p:sp>
      <p:sp>
        <p:nvSpPr>
          <p:cNvPr id="6" name="Content Placeholder 5"/>
          <p:cNvSpPr>
            <a:spLocks noGrp="1"/>
          </p:cNvSpPr>
          <p:nvPr>
            <p:ph sz="quarter" idx="4"/>
          </p:nvPr>
        </p:nvSpPr>
        <p:spPr>
          <a:xfrm>
            <a:off x="6193368" y="1958109"/>
            <a:ext cx="5389033" cy="3926643"/>
          </a:xfrm>
        </p:spPr>
        <p:txBody>
          <a:bodyPr>
            <a:normAutofit lnSpcReduction="10000"/>
          </a:bodyPr>
          <a:lstStyle/>
          <a:p>
            <a:pPr marL="0" indent="0">
              <a:buNone/>
            </a:pPr>
            <a:r>
              <a:rPr lang="en-US" sz="1900" dirty="0"/>
              <a:t>Check Requests are not commonly used for goods and services, other than for Agency. However, if a check request is approved for use the following documents are required and must be received by Accounts Payable in order to process payments for non-purchase order check requests.</a:t>
            </a:r>
          </a:p>
          <a:p>
            <a:r>
              <a:rPr lang="en-US" sz="1900" dirty="0"/>
              <a:t>Check Request Form</a:t>
            </a:r>
          </a:p>
          <a:p>
            <a:r>
              <a:rPr lang="en-US" sz="1900" dirty="0"/>
              <a:t>Invoice</a:t>
            </a:r>
            <a:r>
              <a:rPr lang="en-US" sz="1200" dirty="0"/>
              <a:t> </a:t>
            </a:r>
            <a:r>
              <a:rPr lang="en-US" sz="1900" dirty="0"/>
              <a:t>or Itemized Receipts</a:t>
            </a:r>
          </a:p>
          <a:p>
            <a:r>
              <a:rPr lang="en-US" sz="1900" dirty="0"/>
              <a:t>Memo from Department Supervisor </a:t>
            </a:r>
            <a:r>
              <a:rPr lang="en-US" sz="1200" dirty="0"/>
              <a:t>(in certain circumstances, *please see slide eight (8) for additional information)</a:t>
            </a:r>
            <a:endParaRPr lang="en-US" sz="1600" dirty="0"/>
          </a:p>
          <a:p>
            <a:pPr marL="0" indent="0">
              <a:buNone/>
            </a:pPr>
            <a:r>
              <a:rPr lang="en-US" sz="1900" dirty="0"/>
              <a:t> If approved, we ask that all check requests and documents are forwarded to Accounts Payable directly after receiving goods or services.</a:t>
            </a:r>
          </a:p>
          <a:p>
            <a:pPr marL="0" indent="0">
              <a:buNone/>
            </a:pPr>
            <a:endParaRPr lang="en-US" sz="1900" dirty="0"/>
          </a:p>
        </p:txBody>
      </p:sp>
      <p:sp>
        <p:nvSpPr>
          <p:cNvPr id="7" name="TextBox 6"/>
          <p:cNvSpPr txBox="1"/>
          <p:nvPr/>
        </p:nvSpPr>
        <p:spPr>
          <a:xfrm>
            <a:off x="609600" y="5607753"/>
            <a:ext cx="10972800" cy="276999"/>
          </a:xfrm>
          <a:prstGeom prst="rect">
            <a:avLst/>
          </a:prstGeom>
          <a:noFill/>
        </p:spPr>
        <p:txBody>
          <a:bodyPr wrap="square" rtlCol="0">
            <a:spAutoFit/>
          </a:bodyPr>
          <a:lstStyle/>
          <a:p>
            <a:pPr algn="ctr"/>
            <a:r>
              <a:rPr lang="en-US" sz="1200" dirty="0">
                <a:latin typeface="Angsana New" panose="02020603050405020304" pitchFamily="18" charset="-34"/>
                <a:cs typeface="Angsana New" panose="02020603050405020304" pitchFamily="18" charset="-34"/>
              </a:rPr>
              <a:t>An explanation of required documents to follow.</a:t>
            </a:r>
          </a:p>
        </p:txBody>
      </p:sp>
    </p:spTree>
    <p:extLst>
      <p:ext uri="{BB962C8B-B14F-4D97-AF65-F5344CB8AC3E}">
        <p14:creationId xmlns:p14="http://schemas.microsoft.com/office/powerpoint/2010/main" val="271662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3726"/>
          </a:xfrm>
        </p:spPr>
        <p:txBody>
          <a:bodyPr>
            <a:normAutofit/>
          </a:bodyPr>
          <a:lstStyle/>
          <a:p>
            <a:r>
              <a:rPr lang="en-US" sz="4000" dirty="0"/>
              <a:t>Supporting Documentation</a:t>
            </a:r>
          </a:p>
        </p:txBody>
      </p:sp>
      <p:sp>
        <p:nvSpPr>
          <p:cNvPr id="3" name="Content Placeholder 2"/>
          <p:cNvSpPr>
            <a:spLocks noGrp="1"/>
          </p:cNvSpPr>
          <p:nvPr>
            <p:ph sz="half" idx="1"/>
          </p:nvPr>
        </p:nvSpPr>
        <p:spPr>
          <a:xfrm>
            <a:off x="609600" y="1108365"/>
            <a:ext cx="4313382" cy="4805364"/>
          </a:xfrm>
        </p:spPr>
        <p:txBody>
          <a:bodyPr>
            <a:normAutofit/>
          </a:bodyPr>
          <a:lstStyle/>
          <a:p>
            <a:pPr marL="0" indent="0">
              <a:buNone/>
            </a:pPr>
            <a:r>
              <a:rPr lang="en-US" sz="1800" b="1" dirty="0"/>
              <a:t>Purchase Order </a:t>
            </a:r>
          </a:p>
          <a:p>
            <a:pPr marL="0" indent="0">
              <a:buNone/>
            </a:pPr>
            <a:r>
              <a:rPr lang="en-US" sz="1400" b="1" dirty="0"/>
              <a:t>Acceptable</a:t>
            </a:r>
            <a:r>
              <a:rPr lang="en-US" sz="1400" dirty="0"/>
              <a:t> </a:t>
            </a:r>
            <a:r>
              <a:rPr lang="en-US" sz="1400" b="1" dirty="0"/>
              <a:t>Documentation</a:t>
            </a:r>
            <a:r>
              <a:rPr lang="en-US" sz="1400" dirty="0"/>
              <a:t>:</a:t>
            </a:r>
          </a:p>
          <a:p>
            <a:pPr>
              <a:buFont typeface="Arial" panose="020B0604020202020204" pitchFamily="34" charset="0"/>
              <a:buChar char="•"/>
            </a:pPr>
            <a:r>
              <a:rPr lang="en-US" sz="1400" b="1" dirty="0"/>
              <a:t>Invoice </a:t>
            </a:r>
            <a:r>
              <a:rPr lang="en-US" sz="1200" dirty="0"/>
              <a:t>(original)</a:t>
            </a:r>
            <a:endParaRPr lang="en-US" sz="1400" dirty="0"/>
          </a:p>
          <a:p>
            <a:pPr lvl="1">
              <a:buFont typeface="Arial" panose="020B0604020202020204" pitchFamily="34" charset="0"/>
              <a:buChar char="•"/>
            </a:pPr>
            <a:r>
              <a:rPr lang="en-US" sz="1200" dirty="0"/>
              <a:t>Vendor name, address, &amp; phone number</a:t>
            </a:r>
          </a:p>
          <a:p>
            <a:pPr lvl="1">
              <a:buFont typeface="Arial" panose="020B0604020202020204" pitchFamily="34" charset="0"/>
              <a:buChar char="•"/>
            </a:pPr>
            <a:r>
              <a:rPr lang="en-US" sz="1200" dirty="0"/>
              <a:t>Invoice date &amp; number</a:t>
            </a:r>
          </a:p>
          <a:p>
            <a:pPr lvl="1">
              <a:buFont typeface="Arial" panose="020B0604020202020204" pitchFamily="34" charset="0"/>
              <a:buChar char="•"/>
            </a:pPr>
            <a:r>
              <a:rPr lang="en-US" sz="1200" dirty="0"/>
              <a:t>Purchase order number</a:t>
            </a:r>
          </a:p>
          <a:p>
            <a:pPr lvl="1">
              <a:buFont typeface="Arial" panose="020B0604020202020204" pitchFamily="34" charset="0"/>
              <a:buChar char="•"/>
            </a:pPr>
            <a:r>
              <a:rPr lang="en-US" sz="1200" dirty="0"/>
              <a:t>Description of goods/services</a:t>
            </a:r>
          </a:p>
          <a:p>
            <a:pPr lvl="1">
              <a:buFont typeface="Arial" panose="020B0604020202020204" pitchFamily="34" charset="0"/>
              <a:buChar char="•"/>
            </a:pPr>
            <a:r>
              <a:rPr lang="en-US" sz="1200" dirty="0"/>
              <a:t>Amount of goods/services</a:t>
            </a:r>
          </a:p>
          <a:p>
            <a:pPr lvl="1">
              <a:buFont typeface="Arial" panose="020B0604020202020204" pitchFamily="34" charset="0"/>
              <a:buChar char="•"/>
            </a:pPr>
            <a:r>
              <a:rPr lang="en-US" sz="1200" dirty="0"/>
              <a:t>Sales tax (if applicable)</a:t>
            </a:r>
          </a:p>
          <a:p>
            <a:pPr lvl="1">
              <a:buFont typeface="Arial" panose="020B0604020202020204" pitchFamily="34" charset="0"/>
              <a:buChar char="•"/>
            </a:pPr>
            <a:r>
              <a:rPr lang="en-US" sz="1200" dirty="0"/>
              <a:t>Shipping charges (if applicable)</a:t>
            </a:r>
          </a:p>
          <a:p>
            <a:pPr lvl="1">
              <a:buFont typeface="Arial" panose="020B0604020202020204" pitchFamily="34" charset="0"/>
              <a:buChar char="•"/>
            </a:pPr>
            <a:r>
              <a:rPr lang="en-US" sz="1200" dirty="0"/>
              <a:t>Total amount due </a:t>
            </a:r>
          </a:p>
          <a:p>
            <a:pPr marL="0" lvl="1" indent="0">
              <a:buNone/>
            </a:pPr>
            <a:r>
              <a:rPr lang="en-US" sz="1400" b="1" dirty="0">
                <a:solidFill>
                  <a:schemeClr val="tx2">
                    <a:lumMod val="60000"/>
                    <a:lumOff val="40000"/>
                  </a:schemeClr>
                </a:solidFill>
              </a:rPr>
              <a:t>Additional Supporting Documentation </a:t>
            </a:r>
            <a:r>
              <a:rPr lang="en-US" sz="1100" b="1" dirty="0">
                <a:solidFill>
                  <a:schemeClr val="tx2">
                    <a:lumMod val="60000"/>
                    <a:lumOff val="40000"/>
                  </a:schemeClr>
                </a:solidFill>
              </a:rPr>
              <a:t>(if applicable):</a:t>
            </a:r>
            <a:endParaRPr lang="en-US" sz="1400" b="1" dirty="0">
              <a:solidFill>
                <a:schemeClr val="tx2">
                  <a:lumMod val="60000"/>
                  <a:lumOff val="40000"/>
                </a:schemeClr>
              </a:solidFill>
            </a:endParaRPr>
          </a:p>
          <a:p>
            <a:pPr marL="738188" lvl="2" indent="-276225">
              <a:buFont typeface="Arial" panose="020B0604020202020204" pitchFamily="34" charset="0"/>
              <a:buChar char="•"/>
            </a:pPr>
            <a:r>
              <a:rPr lang="en-US" sz="1200" dirty="0">
                <a:solidFill>
                  <a:schemeClr val="tx2">
                    <a:lumMod val="60000"/>
                    <a:lumOff val="40000"/>
                  </a:schemeClr>
                </a:solidFill>
              </a:rPr>
              <a:t>When available – forward packing slips with PO.</a:t>
            </a:r>
          </a:p>
          <a:p>
            <a:pPr marL="738188" lvl="1" indent="-276225">
              <a:buFont typeface="Arial" panose="020B0604020202020204" pitchFamily="34" charset="0"/>
              <a:buChar char="•"/>
            </a:pPr>
            <a:r>
              <a:rPr lang="en-US" sz="1200" dirty="0">
                <a:solidFill>
                  <a:schemeClr val="tx2">
                    <a:lumMod val="60000"/>
                    <a:lumOff val="40000"/>
                  </a:schemeClr>
                </a:solidFill>
              </a:rPr>
              <a:t>When applicable – quotes or contracts are required.  However, a quote or contract does not take the place of an invoice.</a:t>
            </a:r>
            <a:r>
              <a:rPr lang="en-US" sz="1600" b="1" dirty="0">
                <a:solidFill>
                  <a:schemeClr val="tx2">
                    <a:lumMod val="60000"/>
                    <a:lumOff val="40000"/>
                  </a:schemeClr>
                </a:solidFill>
              </a:rPr>
              <a:t>	</a:t>
            </a:r>
            <a:r>
              <a:rPr lang="en-US" sz="800" dirty="0"/>
              <a:t>		</a:t>
            </a:r>
          </a:p>
          <a:p>
            <a:pPr marL="0" lvl="2" indent="0">
              <a:buNone/>
            </a:pPr>
            <a:r>
              <a:rPr lang="en-US" sz="1400" b="1" dirty="0"/>
              <a:t>Unacceptable</a:t>
            </a:r>
            <a:r>
              <a:rPr lang="en-US" sz="1400" dirty="0"/>
              <a:t> </a:t>
            </a:r>
            <a:r>
              <a:rPr lang="en-US" sz="1400" b="1" dirty="0"/>
              <a:t>Documentation</a:t>
            </a:r>
            <a:r>
              <a:rPr lang="en-US" sz="1400" dirty="0"/>
              <a:t>:</a:t>
            </a:r>
          </a:p>
          <a:p>
            <a:pPr marL="461963" lvl="2" indent="452438">
              <a:buFont typeface="Arial" panose="020B0604020202020204" pitchFamily="34" charset="0"/>
              <a:buChar char="•"/>
            </a:pPr>
            <a:r>
              <a:rPr lang="en-US" sz="1200" dirty="0"/>
              <a:t>Personal Checks or Bank Statements</a:t>
            </a:r>
          </a:p>
          <a:p>
            <a:pPr marL="914400" lvl="2" indent="-452438">
              <a:buFont typeface="Arial" panose="020B0604020202020204" pitchFamily="34" charset="0"/>
              <a:buChar char="•"/>
            </a:pPr>
            <a:r>
              <a:rPr lang="en-US" sz="1200" dirty="0"/>
              <a:t>Credit Card Statements or emails without above info</a:t>
            </a:r>
          </a:p>
          <a:p>
            <a:endParaRPr lang="en-US" sz="2400" dirty="0"/>
          </a:p>
        </p:txBody>
      </p:sp>
      <p:sp>
        <p:nvSpPr>
          <p:cNvPr id="5" name="Content Placeholder 2"/>
          <p:cNvSpPr>
            <a:spLocks noGrp="1"/>
          </p:cNvSpPr>
          <p:nvPr>
            <p:ph sz="half" idx="2"/>
          </p:nvPr>
        </p:nvSpPr>
        <p:spPr>
          <a:xfrm>
            <a:off x="6197600" y="1108364"/>
            <a:ext cx="5384800" cy="4805365"/>
          </a:xfrm>
        </p:spPr>
        <p:txBody>
          <a:bodyPr>
            <a:normAutofit/>
          </a:bodyPr>
          <a:lstStyle/>
          <a:p>
            <a:pPr marL="0" indent="0">
              <a:buNone/>
            </a:pPr>
            <a:r>
              <a:rPr lang="en-US" sz="1800" b="1" dirty="0"/>
              <a:t>Non-Purchase Order Check Request</a:t>
            </a:r>
          </a:p>
          <a:p>
            <a:pPr marL="0" indent="0">
              <a:buNone/>
            </a:pPr>
            <a:r>
              <a:rPr lang="en-US" sz="1400" b="1" dirty="0"/>
              <a:t>Acceptable Documentation</a:t>
            </a:r>
            <a:r>
              <a:rPr lang="en-US" sz="1400" dirty="0"/>
              <a:t>:</a:t>
            </a:r>
          </a:p>
          <a:p>
            <a:pPr>
              <a:buFont typeface="Arial" panose="020B0604020202020204" pitchFamily="34" charset="0"/>
              <a:buChar char="•"/>
            </a:pPr>
            <a:r>
              <a:rPr lang="en-US" sz="1400" b="1" dirty="0"/>
              <a:t>Invoice </a:t>
            </a:r>
            <a:r>
              <a:rPr lang="en-US" sz="1200" dirty="0"/>
              <a:t>(original)</a:t>
            </a:r>
          </a:p>
          <a:p>
            <a:pPr lvl="1">
              <a:buFont typeface="Arial" panose="020B0604020202020204" pitchFamily="34" charset="0"/>
              <a:buChar char="•"/>
            </a:pPr>
            <a:r>
              <a:rPr lang="en-US" sz="1200" dirty="0"/>
              <a:t>Vendor name, address, &amp; phone number</a:t>
            </a:r>
          </a:p>
          <a:p>
            <a:pPr lvl="1">
              <a:buFont typeface="Arial" panose="020B0604020202020204" pitchFamily="34" charset="0"/>
              <a:buChar char="•"/>
            </a:pPr>
            <a:r>
              <a:rPr lang="en-US" sz="1200" dirty="0"/>
              <a:t>Invoice date &amp; number</a:t>
            </a:r>
          </a:p>
          <a:p>
            <a:pPr lvl="1">
              <a:buFont typeface="Arial" panose="020B0604020202020204" pitchFamily="34" charset="0"/>
              <a:buChar char="•"/>
            </a:pPr>
            <a:r>
              <a:rPr lang="en-US" sz="1200" dirty="0"/>
              <a:t>Purchase order number</a:t>
            </a:r>
          </a:p>
          <a:p>
            <a:pPr lvl="1">
              <a:buFont typeface="Arial" panose="020B0604020202020204" pitchFamily="34" charset="0"/>
              <a:buChar char="•"/>
            </a:pPr>
            <a:r>
              <a:rPr lang="en-US" sz="1200" dirty="0"/>
              <a:t>Description of goods/services</a:t>
            </a:r>
          </a:p>
          <a:p>
            <a:pPr lvl="1">
              <a:buFont typeface="Arial" panose="020B0604020202020204" pitchFamily="34" charset="0"/>
              <a:buChar char="•"/>
            </a:pPr>
            <a:r>
              <a:rPr lang="en-US" sz="1200" dirty="0"/>
              <a:t>Amount of goods/services</a:t>
            </a:r>
          </a:p>
          <a:p>
            <a:pPr lvl="1">
              <a:buFont typeface="Arial" panose="020B0604020202020204" pitchFamily="34" charset="0"/>
              <a:buChar char="•"/>
            </a:pPr>
            <a:r>
              <a:rPr lang="en-US" sz="1200" dirty="0"/>
              <a:t>Sales tax (if applicable)</a:t>
            </a:r>
          </a:p>
          <a:p>
            <a:pPr lvl="1">
              <a:buFont typeface="Arial" panose="020B0604020202020204" pitchFamily="34" charset="0"/>
              <a:buChar char="•"/>
            </a:pPr>
            <a:r>
              <a:rPr lang="en-US" sz="1200" dirty="0"/>
              <a:t>Shipping charges (if applicable)</a:t>
            </a:r>
          </a:p>
          <a:p>
            <a:pPr lvl="1">
              <a:buFont typeface="Arial" panose="020B0604020202020204" pitchFamily="34" charset="0"/>
              <a:buChar char="•"/>
            </a:pPr>
            <a:r>
              <a:rPr lang="en-US" sz="1200" dirty="0"/>
              <a:t>Total amount due </a:t>
            </a:r>
          </a:p>
          <a:p>
            <a:pPr marL="461963" lvl="1" indent="-461963">
              <a:buFont typeface="Arial" panose="020B0604020202020204" pitchFamily="34" charset="0"/>
              <a:buChar char="•"/>
            </a:pPr>
            <a:r>
              <a:rPr lang="en-US" sz="1400" b="1" dirty="0"/>
              <a:t>Itemized Receipt </a:t>
            </a:r>
            <a:endParaRPr lang="en-US" sz="1100" b="1" dirty="0"/>
          </a:p>
          <a:p>
            <a:pPr marL="461963" lvl="1" indent="-461963">
              <a:buFont typeface="Arial" panose="020B0604020202020204" pitchFamily="34" charset="0"/>
              <a:buChar char="•"/>
            </a:pPr>
            <a:r>
              <a:rPr lang="en-US" sz="1400" b="1" dirty="0"/>
              <a:t>Memo</a:t>
            </a:r>
            <a:r>
              <a:rPr lang="en-US" sz="1400" dirty="0"/>
              <a:t> </a:t>
            </a:r>
            <a:r>
              <a:rPr lang="en-US" sz="1100" dirty="0"/>
              <a:t>(*please see slide eight (8) for additional information)</a:t>
            </a:r>
          </a:p>
          <a:p>
            <a:pPr marL="0" lvl="1" indent="0">
              <a:buNone/>
            </a:pPr>
            <a:r>
              <a:rPr lang="en-US" sz="1400" b="1" dirty="0"/>
              <a:t>Unacceptable Documentation:</a:t>
            </a:r>
            <a:endParaRPr lang="en-US" sz="1400" dirty="0"/>
          </a:p>
          <a:p>
            <a:pPr marL="461963" lvl="2" indent="276225">
              <a:buFont typeface="Arial" panose="020B0604020202020204" pitchFamily="34" charset="0"/>
              <a:buChar char="•"/>
            </a:pPr>
            <a:r>
              <a:rPr lang="en-US" sz="1200" dirty="0"/>
              <a:t>Personal Checks or Bank Statements</a:t>
            </a:r>
          </a:p>
          <a:p>
            <a:pPr marL="738188" lvl="2" indent="-276225">
              <a:buFont typeface="Arial" panose="020B0604020202020204" pitchFamily="34" charset="0"/>
              <a:buChar char="•"/>
            </a:pPr>
            <a:r>
              <a:rPr lang="en-US" sz="1200" dirty="0"/>
              <a:t>Credit Card Statements or emails without above info</a:t>
            </a:r>
          </a:p>
          <a:p>
            <a:pPr marL="0" lvl="2" indent="0">
              <a:buNone/>
            </a:pPr>
            <a:r>
              <a:rPr lang="en-US" sz="1400" b="1" dirty="0"/>
              <a:t>Agency Check Request</a:t>
            </a:r>
            <a:endParaRPr lang="en-US" sz="1400" dirty="0"/>
          </a:p>
          <a:p>
            <a:pPr marL="738188" lvl="2" indent="-285750"/>
            <a:r>
              <a:rPr lang="en-US" sz="1200" dirty="0"/>
              <a:t>Please visit the Forms page at </a:t>
            </a:r>
            <a:r>
              <a:rPr lang="en-US" sz="1200" dirty="0">
                <a:hlinkClick r:id="rId2"/>
              </a:rPr>
              <a:t>www.atu.edu/controller</a:t>
            </a:r>
            <a:r>
              <a:rPr lang="en-US" sz="1200" dirty="0"/>
              <a:t> for Agency check request instructions.</a:t>
            </a:r>
          </a:p>
          <a:p>
            <a:pPr marL="0" lvl="2" indent="0">
              <a:buNone/>
            </a:pPr>
            <a:endParaRPr lang="en-US" sz="1200" b="1" dirty="0">
              <a:solidFill>
                <a:srgbClr val="FF0000"/>
              </a:solidFill>
            </a:endParaRPr>
          </a:p>
          <a:p>
            <a:pPr marL="0" indent="0">
              <a:buNone/>
            </a:pPr>
            <a:endParaRPr lang="en-US" sz="2400" dirty="0"/>
          </a:p>
        </p:txBody>
      </p:sp>
    </p:spTree>
    <p:extLst>
      <p:ext uri="{BB962C8B-B14F-4D97-AF65-F5344CB8AC3E}">
        <p14:creationId xmlns:p14="http://schemas.microsoft.com/office/powerpoint/2010/main" val="393274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3048" y="2512560"/>
            <a:ext cx="2298916" cy="1754326"/>
          </a:xfrm>
          <a:prstGeom prst="rect">
            <a:avLst/>
          </a:prstGeom>
          <a:noFill/>
        </p:spPr>
        <p:txBody>
          <a:bodyPr wrap="square" rtlCol="0">
            <a:spAutoFit/>
          </a:bodyPr>
          <a:lstStyle/>
          <a:p>
            <a:pPr marL="171450" lvl="1" indent="-171450">
              <a:buFont typeface="Arial" panose="020B0604020202020204" pitchFamily="34" charset="0"/>
              <a:buChar char="•"/>
            </a:pPr>
            <a:r>
              <a:rPr lang="en-US" sz="1200" dirty="0"/>
              <a:t>Vendor name, address, &amp; phone number</a:t>
            </a:r>
          </a:p>
          <a:p>
            <a:pPr marL="171450" lvl="1" indent="-171450">
              <a:buFont typeface="Arial" panose="020B0604020202020204" pitchFamily="34" charset="0"/>
              <a:buChar char="•"/>
            </a:pPr>
            <a:r>
              <a:rPr lang="en-US" sz="1200" dirty="0"/>
              <a:t>Invoice date &amp; number</a:t>
            </a:r>
          </a:p>
          <a:p>
            <a:pPr marL="171450" lvl="1" indent="-171450">
              <a:buFont typeface="Arial" panose="020B0604020202020204" pitchFamily="34" charset="0"/>
              <a:buChar char="•"/>
            </a:pPr>
            <a:r>
              <a:rPr lang="en-US" sz="1200" dirty="0"/>
              <a:t>Purchase order number</a:t>
            </a:r>
          </a:p>
          <a:p>
            <a:pPr marL="171450" lvl="1" indent="-171450">
              <a:buFont typeface="Arial" panose="020B0604020202020204" pitchFamily="34" charset="0"/>
              <a:buChar char="•"/>
            </a:pPr>
            <a:r>
              <a:rPr lang="en-US" sz="1200" dirty="0"/>
              <a:t>Description of goods/services</a:t>
            </a:r>
          </a:p>
          <a:p>
            <a:pPr marL="171450" lvl="1" indent="-171450">
              <a:buFont typeface="Arial" panose="020B0604020202020204" pitchFamily="34" charset="0"/>
              <a:buChar char="•"/>
            </a:pPr>
            <a:r>
              <a:rPr lang="en-US" sz="1200" dirty="0"/>
              <a:t>Amount of goods/services</a:t>
            </a:r>
          </a:p>
          <a:p>
            <a:pPr marL="171450" lvl="1" indent="-171450">
              <a:buFont typeface="Arial" panose="020B0604020202020204" pitchFamily="34" charset="0"/>
              <a:buChar char="•"/>
            </a:pPr>
            <a:r>
              <a:rPr lang="en-US" sz="1200" dirty="0"/>
              <a:t>Sales tax (if applicable)</a:t>
            </a:r>
          </a:p>
          <a:p>
            <a:pPr marL="171450" lvl="1" indent="-171450">
              <a:buFont typeface="Arial" panose="020B0604020202020204" pitchFamily="34" charset="0"/>
              <a:buChar char="•"/>
            </a:pPr>
            <a:r>
              <a:rPr lang="en-US" sz="1200" dirty="0"/>
              <a:t>Shipping charges (if applicable)</a:t>
            </a:r>
          </a:p>
          <a:p>
            <a:pPr marL="171450" lvl="1" indent="-171450">
              <a:buFont typeface="Arial" panose="020B0604020202020204" pitchFamily="34" charset="0"/>
              <a:buChar char="•"/>
            </a:pPr>
            <a:r>
              <a:rPr lang="en-US" sz="1200" dirty="0"/>
              <a:t>Total amount due </a:t>
            </a:r>
          </a:p>
        </p:txBody>
      </p:sp>
      <p:sp>
        <p:nvSpPr>
          <p:cNvPr id="5" name="TextBox 4"/>
          <p:cNvSpPr txBox="1"/>
          <p:nvPr/>
        </p:nvSpPr>
        <p:spPr>
          <a:xfrm>
            <a:off x="389805" y="988233"/>
            <a:ext cx="3093243" cy="369332"/>
          </a:xfrm>
          <a:prstGeom prst="rect">
            <a:avLst/>
          </a:prstGeom>
          <a:noFill/>
        </p:spPr>
        <p:txBody>
          <a:bodyPr wrap="square" rtlCol="0">
            <a:spAutoFit/>
          </a:bodyPr>
          <a:lstStyle/>
          <a:p>
            <a:r>
              <a:rPr lang="en-US" dirty="0"/>
              <a:t>Sample Invoice</a:t>
            </a:r>
          </a:p>
        </p:txBody>
      </p:sp>
      <p:pic>
        <p:nvPicPr>
          <p:cNvPr id="41" name="Picture 40"/>
          <p:cNvPicPr>
            <a:picLocks noChangeAspect="1"/>
          </p:cNvPicPr>
          <p:nvPr/>
        </p:nvPicPr>
        <p:blipFill rotWithShape="1">
          <a:blip r:embed="rId2"/>
          <a:srcRect l="13248" t="12481" r="29068" b="14184"/>
          <a:stretch/>
        </p:blipFill>
        <p:spPr>
          <a:xfrm>
            <a:off x="6377708" y="1394607"/>
            <a:ext cx="3038763" cy="4405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2" name="TextBox 41"/>
          <p:cNvSpPr txBox="1"/>
          <p:nvPr/>
        </p:nvSpPr>
        <p:spPr>
          <a:xfrm>
            <a:off x="6299199" y="957566"/>
            <a:ext cx="3749965" cy="369332"/>
          </a:xfrm>
          <a:prstGeom prst="rect">
            <a:avLst/>
          </a:prstGeom>
          <a:noFill/>
        </p:spPr>
        <p:txBody>
          <a:bodyPr wrap="square" rtlCol="0">
            <a:spAutoFit/>
          </a:bodyPr>
          <a:lstStyle/>
          <a:p>
            <a:r>
              <a:rPr lang="en-US" dirty="0"/>
              <a:t>Sample Handwritten Invoice</a:t>
            </a:r>
          </a:p>
        </p:txBody>
      </p:sp>
      <p:sp>
        <p:nvSpPr>
          <p:cNvPr id="43" name="TextBox 42"/>
          <p:cNvSpPr txBox="1"/>
          <p:nvPr/>
        </p:nvSpPr>
        <p:spPr>
          <a:xfrm>
            <a:off x="9465469" y="2512560"/>
            <a:ext cx="1855571" cy="2308324"/>
          </a:xfrm>
          <a:prstGeom prst="rect">
            <a:avLst/>
          </a:prstGeom>
          <a:noFill/>
        </p:spPr>
        <p:txBody>
          <a:bodyPr wrap="square" rtlCol="0">
            <a:spAutoFit/>
          </a:bodyPr>
          <a:lstStyle/>
          <a:p>
            <a:r>
              <a:rPr lang="en-US" sz="1200" dirty="0"/>
              <a:t>Handwritten invoices require all information as other invoices, as </a:t>
            </a:r>
            <a:r>
              <a:rPr lang="en-US" sz="1200"/>
              <a:t>well as, </a:t>
            </a:r>
            <a:r>
              <a:rPr lang="en-US" sz="1200" dirty="0"/>
              <a:t>a </a:t>
            </a:r>
            <a:r>
              <a:rPr lang="en-US" sz="1200" i="1" dirty="0"/>
              <a:t>company representative signature</a:t>
            </a:r>
            <a:r>
              <a:rPr lang="en-US" sz="1200" dirty="0"/>
              <a:t>.</a:t>
            </a:r>
          </a:p>
          <a:p>
            <a:endParaRPr lang="en-US" sz="1200" dirty="0"/>
          </a:p>
          <a:p>
            <a:r>
              <a:rPr lang="en-US" sz="1200" dirty="0"/>
              <a:t>If an incomplete invoice is received, it will be returned for corrections to the appropriate department.</a:t>
            </a:r>
          </a:p>
          <a:p>
            <a:endParaRPr lang="en-US" sz="1200" dirty="0"/>
          </a:p>
        </p:txBody>
      </p:sp>
      <p:pic>
        <p:nvPicPr>
          <p:cNvPr id="44" name="Picture 43" descr="sample invoice - Excel"/>
          <p:cNvPicPr>
            <a:picLocks noChangeAspect="1"/>
          </p:cNvPicPr>
          <p:nvPr/>
        </p:nvPicPr>
        <p:blipFill rotWithShape="1">
          <a:blip r:embed="rId3">
            <a:extLst>
              <a:ext uri="{28A0092B-C50C-407E-A947-70E740481C1C}">
                <a14:useLocalDpi xmlns:a14="http://schemas.microsoft.com/office/drawing/2010/main" val="0"/>
              </a:ext>
            </a:extLst>
          </a:blip>
          <a:srcRect l="1748" t="19394" r="69808" b="17037"/>
          <a:stretch/>
        </p:blipFill>
        <p:spPr>
          <a:xfrm>
            <a:off x="379630" y="1394607"/>
            <a:ext cx="3103418" cy="4359564"/>
          </a:xfrm>
          <a:prstGeom prst="rect">
            <a:avLst/>
          </a:prstGeom>
        </p:spPr>
      </p:pic>
      <p:sp>
        <p:nvSpPr>
          <p:cNvPr id="2" name="TextBox 1"/>
          <p:cNvSpPr txBox="1"/>
          <p:nvPr/>
        </p:nvSpPr>
        <p:spPr>
          <a:xfrm>
            <a:off x="76707" y="434346"/>
            <a:ext cx="12053453" cy="523220"/>
          </a:xfrm>
          <a:prstGeom prst="rect">
            <a:avLst/>
          </a:prstGeom>
          <a:noFill/>
        </p:spPr>
        <p:txBody>
          <a:bodyPr wrap="square" rtlCol="0">
            <a:spAutoFit/>
          </a:bodyPr>
          <a:lstStyle/>
          <a:p>
            <a:pPr algn="ctr"/>
            <a:r>
              <a:rPr lang="en-US" sz="2800" dirty="0"/>
              <a:t>Supporting Documentation Examples</a:t>
            </a:r>
          </a:p>
        </p:txBody>
      </p:sp>
    </p:spTree>
    <p:extLst>
      <p:ext uri="{BB962C8B-B14F-4D97-AF65-F5344CB8AC3E}">
        <p14:creationId xmlns:p14="http://schemas.microsoft.com/office/powerpoint/2010/main" val="331707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Purchase Orders</a:t>
            </a:r>
          </a:p>
        </p:txBody>
      </p:sp>
      <p:sp>
        <p:nvSpPr>
          <p:cNvPr id="4" name="TextBox 3"/>
          <p:cNvSpPr txBox="1"/>
          <p:nvPr/>
        </p:nvSpPr>
        <p:spPr>
          <a:xfrm>
            <a:off x="618835" y="1106116"/>
            <a:ext cx="5606473" cy="4801314"/>
          </a:xfrm>
          <a:prstGeom prst="rect">
            <a:avLst/>
          </a:prstGeom>
          <a:noFill/>
        </p:spPr>
        <p:txBody>
          <a:bodyPr wrap="square" rtlCol="0">
            <a:spAutoFit/>
          </a:bodyPr>
          <a:lstStyle/>
          <a:p>
            <a:pPr marL="285750" indent="-285750">
              <a:buFont typeface="Arial" panose="020B0604020202020204" pitchFamily="34" charset="0"/>
              <a:buChar char="•"/>
            </a:pPr>
            <a:r>
              <a:rPr lang="en-US" dirty="0"/>
              <a:t>Prior to making a purchase with a vendor, a requisition must be entered and a purchase order created.  For questions regarding requisitions/PO’s  please contact Procurement.</a:t>
            </a:r>
          </a:p>
          <a:p>
            <a:pPr marL="285750" indent="-285750">
              <a:buFont typeface="Arial" panose="020B0604020202020204" pitchFamily="34" charset="0"/>
              <a:buChar char="•"/>
            </a:pPr>
            <a:r>
              <a:rPr lang="en-US" dirty="0"/>
              <a:t>Upon receiving goods/services, print purchase order</a:t>
            </a:r>
          </a:p>
          <a:p>
            <a:pPr marL="285750" indent="-285750">
              <a:buFont typeface="Arial" panose="020B0604020202020204" pitchFamily="34" charset="0"/>
              <a:buChar char="•"/>
            </a:pPr>
            <a:r>
              <a:rPr lang="en-US" dirty="0"/>
              <a:t>Complete bottom right portion of the purchase order:</a:t>
            </a:r>
          </a:p>
          <a:p>
            <a:pPr marL="742950" lvl="1" indent="-285750">
              <a:buFont typeface="Arial" panose="020B0604020202020204" pitchFamily="34" charset="0"/>
              <a:buChar char="•"/>
            </a:pPr>
            <a:r>
              <a:rPr lang="en-US" dirty="0"/>
              <a:t>Enter the date goods/services are received</a:t>
            </a:r>
          </a:p>
          <a:p>
            <a:pPr marL="742950" lvl="1" indent="-285750">
              <a:buFont typeface="Arial" panose="020B0604020202020204" pitchFamily="34" charset="0"/>
              <a:buChar char="•"/>
            </a:pPr>
            <a:r>
              <a:rPr lang="en-US" dirty="0"/>
              <a:t>Mark Final, if order is complete, or Partial, if order is incomplete. You must send another signed PO over with each invoice per order until all items are received and the PO is marked final.</a:t>
            </a:r>
          </a:p>
          <a:p>
            <a:pPr marL="742950" lvl="1" indent="-285750">
              <a:buFont typeface="Arial" panose="020B0604020202020204" pitchFamily="34" charset="0"/>
              <a:buChar char="•"/>
            </a:pPr>
            <a:r>
              <a:rPr lang="en-US" dirty="0"/>
              <a:t>Enter date of approval</a:t>
            </a:r>
          </a:p>
          <a:p>
            <a:pPr marL="742950" lvl="1" indent="-285750">
              <a:buFont typeface="Arial" panose="020B0604020202020204" pitchFamily="34" charset="0"/>
              <a:buChar char="•"/>
            </a:pPr>
            <a:r>
              <a:rPr lang="en-US" dirty="0"/>
              <a:t>Departmental Supervisor signature is required and can not be the same as the contact person. An original wet signature or DocuSign is acceptable, but a typed signature alone can not be accepted. </a:t>
            </a:r>
          </a:p>
        </p:txBody>
      </p:sp>
      <p:pic>
        <p:nvPicPr>
          <p:cNvPr id="9" name="Picture 8"/>
          <p:cNvPicPr>
            <a:picLocks noChangeAspect="1"/>
          </p:cNvPicPr>
          <p:nvPr/>
        </p:nvPicPr>
        <p:blipFill rotWithShape="1">
          <a:blip r:embed="rId2"/>
          <a:srcRect l="18695" t="11087" r="33167" b="5227"/>
          <a:stretch/>
        </p:blipFill>
        <p:spPr>
          <a:xfrm>
            <a:off x="7062424" y="1170425"/>
            <a:ext cx="3682860" cy="4641920"/>
          </a:xfrm>
          <a:prstGeom prst="rect">
            <a:avLst/>
          </a:prstGeom>
          <a:ln>
            <a:solidFill>
              <a:schemeClr val="tx1"/>
            </a:solidFill>
          </a:ln>
        </p:spPr>
      </p:pic>
    </p:spTree>
    <p:extLst>
      <p:ext uri="{BB962C8B-B14F-4D97-AF65-F5344CB8AC3E}">
        <p14:creationId xmlns:p14="http://schemas.microsoft.com/office/powerpoint/2010/main" val="43334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375" y="625732"/>
            <a:ext cx="5300050" cy="5007972"/>
          </a:xfrm>
        </p:spPr>
        <p:txBody>
          <a:bodyPr>
            <a:normAutofit/>
          </a:bodyPr>
          <a:lstStyle/>
          <a:p>
            <a:pPr marL="285750" indent="-285750"/>
            <a:r>
              <a:rPr lang="en-US" sz="2000" dirty="0"/>
              <a:t>Paperclip if sending originals or email the following forms together to:  Accounts Payable acctspayable@atu.edu</a:t>
            </a:r>
          </a:p>
          <a:p>
            <a:pPr lvl="1">
              <a:buFont typeface="Arial" panose="020B0604020202020204" pitchFamily="34" charset="0"/>
              <a:buChar char="•"/>
            </a:pPr>
            <a:r>
              <a:rPr lang="en-US" sz="1800" dirty="0"/>
              <a:t>Signed and approved Purchase Order</a:t>
            </a:r>
          </a:p>
          <a:p>
            <a:pPr lvl="1">
              <a:buFont typeface="Arial" panose="020B0604020202020204" pitchFamily="34" charset="0"/>
              <a:buChar char="•"/>
            </a:pPr>
            <a:r>
              <a:rPr lang="en-US" sz="1800" dirty="0"/>
              <a:t>Invoice</a:t>
            </a:r>
          </a:p>
          <a:p>
            <a:pPr lvl="1">
              <a:buFont typeface="Arial" panose="020B0604020202020204" pitchFamily="34" charset="0"/>
              <a:buChar char="•"/>
            </a:pPr>
            <a:r>
              <a:rPr lang="en-US" sz="1800" dirty="0"/>
              <a:t>*Packing Slip</a:t>
            </a:r>
            <a:endParaRPr lang="en-US" sz="1400" dirty="0"/>
          </a:p>
          <a:p>
            <a:pPr lvl="1">
              <a:buFont typeface="Arial" panose="020B0604020202020204" pitchFamily="34" charset="0"/>
              <a:buChar char="•"/>
            </a:pPr>
            <a:r>
              <a:rPr lang="en-US" sz="1800" dirty="0"/>
              <a:t>**Quote </a:t>
            </a:r>
            <a:r>
              <a:rPr lang="en-US" sz="1400" dirty="0"/>
              <a:t>(if applicable)</a:t>
            </a:r>
          </a:p>
          <a:p>
            <a:pPr lvl="1">
              <a:buFont typeface="Arial" panose="020B0604020202020204" pitchFamily="34" charset="0"/>
              <a:buChar char="•"/>
            </a:pPr>
            <a:r>
              <a:rPr lang="en-US" sz="1800" dirty="0"/>
              <a:t>**Contract </a:t>
            </a:r>
            <a:r>
              <a:rPr lang="en-US" sz="1400" dirty="0"/>
              <a:t>(special services)</a:t>
            </a:r>
          </a:p>
          <a:p>
            <a:pPr marL="457200" lvl="1" indent="0">
              <a:buNone/>
            </a:pPr>
            <a:endParaRPr lang="en-US" sz="1400" dirty="0"/>
          </a:p>
          <a:p>
            <a:pPr marL="457200" lvl="1" indent="0">
              <a:buNone/>
            </a:pPr>
            <a:r>
              <a:rPr lang="en-US" sz="1400" dirty="0"/>
              <a:t>*If available – forward packing slips with purchase order.</a:t>
            </a:r>
          </a:p>
          <a:p>
            <a:pPr marL="457200" lvl="1" indent="0">
              <a:buNone/>
            </a:pPr>
            <a:r>
              <a:rPr lang="en-US" sz="1400" dirty="0"/>
              <a:t>**When applicable – quotes or contracts are required.  However, a quote or contract does not take the place of an invoice.</a:t>
            </a:r>
          </a:p>
          <a:p>
            <a:pPr marL="457200" lvl="1" indent="0">
              <a:buNone/>
            </a:pPr>
            <a:endParaRPr lang="en-US" sz="1400" dirty="0">
              <a:solidFill>
                <a:schemeClr val="tx2">
                  <a:lumMod val="60000"/>
                  <a:lumOff val="40000"/>
                </a:schemeClr>
              </a:solidFill>
            </a:endParaRPr>
          </a:p>
          <a:p>
            <a:pPr marL="457200" lvl="1" indent="0">
              <a:buNone/>
            </a:pPr>
            <a:endParaRPr lang="en-US" sz="1400" dirty="0"/>
          </a:p>
          <a:p>
            <a:pPr marL="457200" lvl="1" indent="0">
              <a:buNone/>
            </a:pPr>
            <a:endParaRPr lang="en-US" sz="1800" dirty="0"/>
          </a:p>
          <a:p>
            <a:pPr marL="0" indent="0">
              <a:buNone/>
            </a:pPr>
            <a:endParaRPr lang="en-US" dirty="0"/>
          </a:p>
        </p:txBody>
      </p:sp>
      <p:sp>
        <p:nvSpPr>
          <p:cNvPr id="7" name="Rectangle 6"/>
          <p:cNvSpPr/>
          <p:nvPr/>
        </p:nvSpPr>
        <p:spPr>
          <a:xfrm>
            <a:off x="6689414" y="625732"/>
            <a:ext cx="3411256" cy="4299588"/>
          </a:xfrm>
          <a:prstGeom prst="rect">
            <a:avLst/>
          </a:prstGeom>
          <a:solidFill>
            <a:schemeClr val="bg1">
              <a:lumMod val="7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990753" y="951121"/>
            <a:ext cx="3411256" cy="4299588"/>
          </a:xfrm>
          <a:prstGeom prst="rect">
            <a:avLst/>
          </a:prstGeom>
          <a:solidFill>
            <a:schemeClr val="bg1">
              <a:lumMod val="8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875347" y="625732"/>
            <a:ext cx="3340729" cy="369332"/>
          </a:xfrm>
          <a:prstGeom prst="rect">
            <a:avLst/>
          </a:prstGeom>
          <a:noFill/>
        </p:spPr>
        <p:txBody>
          <a:bodyPr wrap="square" rtlCol="0">
            <a:spAutoFit/>
          </a:bodyPr>
          <a:lstStyle/>
          <a:p>
            <a:r>
              <a:rPr lang="en-US" dirty="0"/>
              <a:t>Contract </a:t>
            </a:r>
            <a:r>
              <a:rPr lang="en-US" sz="1400" dirty="0"/>
              <a:t>(special services)</a:t>
            </a:r>
          </a:p>
        </p:txBody>
      </p:sp>
      <p:sp>
        <p:nvSpPr>
          <p:cNvPr id="11" name="TextBox 10"/>
          <p:cNvSpPr txBox="1"/>
          <p:nvPr/>
        </p:nvSpPr>
        <p:spPr>
          <a:xfrm>
            <a:off x="7196214" y="941764"/>
            <a:ext cx="2831834" cy="369332"/>
          </a:xfrm>
          <a:prstGeom prst="rect">
            <a:avLst/>
          </a:prstGeom>
          <a:noFill/>
        </p:spPr>
        <p:txBody>
          <a:bodyPr wrap="square" rtlCol="0">
            <a:spAutoFit/>
          </a:bodyPr>
          <a:lstStyle/>
          <a:p>
            <a:r>
              <a:rPr lang="en-US" dirty="0"/>
              <a:t>Quote </a:t>
            </a:r>
            <a:r>
              <a:rPr lang="en-US" sz="1400" dirty="0"/>
              <a:t>(if applicable)</a:t>
            </a:r>
          </a:p>
        </p:txBody>
      </p:sp>
      <p:sp>
        <p:nvSpPr>
          <p:cNvPr id="12" name="Rectangle 11"/>
          <p:cNvSpPr/>
          <p:nvPr/>
        </p:nvSpPr>
        <p:spPr>
          <a:xfrm>
            <a:off x="7292092" y="1334116"/>
            <a:ext cx="3411256" cy="4299588"/>
          </a:xfrm>
          <a:prstGeom prst="rect">
            <a:avLst/>
          </a:prstGeom>
          <a:solidFill>
            <a:schemeClr val="bg1">
              <a:lumMod val="9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475899" y="1290073"/>
            <a:ext cx="1521821" cy="369332"/>
          </a:xfrm>
          <a:prstGeom prst="rect">
            <a:avLst/>
          </a:prstGeom>
          <a:noFill/>
        </p:spPr>
        <p:txBody>
          <a:bodyPr wrap="square" rtlCol="0">
            <a:spAutoFit/>
          </a:bodyPr>
          <a:lstStyle/>
          <a:p>
            <a:r>
              <a:rPr lang="en-US" dirty="0"/>
              <a:t>Invoice</a:t>
            </a:r>
          </a:p>
        </p:txBody>
      </p:sp>
      <p:pic>
        <p:nvPicPr>
          <p:cNvPr id="4" name="Picture 3"/>
          <p:cNvPicPr>
            <a:picLocks noChangeAspect="1"/>
          </p:cNvPicPr>
          <p:nvPr/>
        </p:nvPicPr>
        <p:blipFill rotWithShape="1">
          <a:blip r:embed="rId2"/>
          <a:srcRect l="18695" t="11087" r="33167" b="5227"/>
          <a:stretch/>
        </p:blipFill>
        <p:spPr>
          <a:xfrm>
            <a:off x="7608576" y="1628548"/>
            <a:ext cx="3324596" cy="4190361"/>
          </a:xfrm>
          <a:prstGeom prst="rect">
            <a:avLst/>
          </a:prstGeom>
          <a:ln>
            <a:solidFill>
              <a:srgbClr val="2F8B2F"/>
            </a:solidFill>
          </a:ln>
        </p:spPr>
      </p:pic>
    </p:spTree>
    <p:extLst>
      <p:ext uri="{BB962C8B-B14F-4D97-AF65-F5344CB8AC3E}">
        <p14:creationId xmlns:p14="http://schemas.microsoft.com/office/powerpoint/2010/main" val="220122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 y="369455"/>
            <a:ext cx="11988800" cy="931640"/>
          </a:xfrm>
        </p:spPr>
        <p:txBody>
          <a:bodyPr/>
          <a:lstStyle/>
          <a:p>
            <a:r>
              <a:rPr lang="en-US" dirty="0"/>
              <a:t>Non-Purchase Order Check Request</a:t>
            </a:r>
          </a:p>
        </p:txBody>
      </p:sp>
      <p:sp>
        <p:nvSpPr>
          <p:cNvPr id="4" name="TextBox 3"/>
          <p:cNvSpPr txBox="1"/>
          <p:nvPr/>
        </p:nvSpPr>
        <p:spPr>
          <a:xfrm>
            <a:off x="611862" y="1153314"/>
            <a:ext cx="10759289" cy="1477328"/>
          </a:xfrm>
          <a:prstGeom prst="rect">
            <a:avLst/>
          </a:prstGeom>
          <a:noFill/>
        </p:spPr>
        <p:txBody>
          <a:bodyPr wrap="square" rtlCol="0">
            <a:spAutoFit/>
          </a:bodyPr>
          <a:lstStyle/>
          <a:p>
            <a:r>
              <a:rPr lang="en-US" dirty="0"/>
              <a:t>Examples of check requests that do not require a purchase order are:  </a:t>
            </a:r>
          </a:p>
          <a:p>
            <a:pPr marL="342900" indent="-342900">
              <a:buFont typeface="Arial" panose="020B0604020202020204" pitchFamily="34" charset="0"/>
              <a:buChar char="•"/>
            </a:pPr>
            <a:r>
              <a:rPr lang="en-US" dirty="0"/>
              <a:t>Agency</a:t>
            </a:r>
          </a:p>
          <a:p>
            <a:pPr marL="342900" indent="-342900">
              <a:buFont typeface="Arial" panose="020B0604020202020204" pitchFamily="34" charset="0"/>
              <a:buChar char="•"/>
            </a:pPr>
            <a:r>
              <a:rPr lang="en-US" dirty="0"/>
              <a:t>Stipends</a:t>
            </a:r>
          </a:p>
          <a:p>
            <a:pPr marL="342900" indent="-342900">
              <a:buFont typeface="Arial" panose="020B0604020202020204" pitchFamily="34" charset="0"/>
              <a:buChar char="•"/>
            </a:pPr>
            <a:r>
              <a:rPr lang="en-US" dirty="0"/>
              <a:t>Postage</a:t>
            </a:r>
          </a:p>
          <a:p>
            <a:pPr marL="342900" indent="-342900">
              <a:buFont typeface="Arial" panose="020B0604020202020204" pitchFamily="34" charset="0"/>
              <a:buChar char="•"/>
            </a:pPr>
            <a:r>
              <a:rPr lang="en-US" dirty="0"/>
              <a:t>Select athletics, such as game workers</a:t>
            </a:r>
          </a:p>
        </p:txBody>
      </p:sp>
      <p:sp>
        <p:nvSpPr>
          <p:cNvPr id="5" name="TextBox 4"/>
          <p:cNvSpPr txBox="1"/>
          <p:nvPr/>
        </p:nvSpPr>
        <p:spPr>
          <a:xfrm>
            <a:off x="611862" y="3396982"/>
            <a:ext cx="11012787" cy="2154436"/>
          </a:xfrm>
          <a:prstGeom prst="rect">
            <a:avLst/>
          </a:prstGeom>
          <a:noFill/>
        </p:spPr>
        <p:txBody>
          <a:bodyPr wrap="square" rtlCol="0">
            <a:spAutoFit/>
          </a:bodyPr>
          <a:lstStyle/>
          <a:p>
            <a:r>
              <a:rPr lang="en-US" dirty="0"/>
              <a:t>A Request for Check Form will need to be completed and the following attached:</a:t>
            </a:r>
          </a:p>
          <a:p>
            <a:pPr marL="285750" indent="-285750">
              <a:buFont typeface="Arial" panose="020B0604020202020204" pitchFamily="34" charset="0"/>
              <a:buChar char="•"/>
            </a:pPr>
            <a:r>
              <a:rPr lang="en-US" dirty="0"/>
              <a:t>Invoice</a:t>
            </a:r>
          </a:p>
          <a:p>
            <a:pPr marL="285750" indent="-285750">
              <a:buFont typeface="Arial" panose="020B0604020202020204" pitchFamily="34" charset="0"/>
              <a:buChar char="•"/>
            </a:pPr>
            <a:r>
              <a:rPr lang="en-US" dirty="0"/>
              <a:t>Itemized receipt </a:t>
            </a:r>
            <a:r>
              <a:rPr lang="en-US" sz="1200" dirty="0"/>
              <a:t>(if applicable)</a:t>
            </a:r>
          </a:p>
          <a:p>
            <a:pPr marL="285750" indent="-285750">
              <a:buFont typeface="Arial" panose="020B0604020202020204" pitchFamily="34" charset="0"/>
              <a:buChar char="•"/>
            </a:pPr>
            <a:r>
              <a:rPr lang="en-US" dirty="0"/>
              <a:t>*Memo </a:t>
            </a:r>
            <a:r>
              <a:rPr lang="en-US" sz="1200" dirty="0"/>
              <a:t>(if applicable)</a:t>
            </a:r>
          </a:p>
          <a:p>
            <a:pPr marL="285750" indent="-285750">
              <a:buFont typeface="Arial" panose="020B0604020202020204" pitchFamily="34" charset="0"/>
              <a:buChar char="•"/>
            </a:pPr>
            <a:r>
              <a:rPr lang="en-US" dirty="0"/>
              <a:t>Contract </a:t>
            </a:r>
            <a:r>
              <a:rPr lang="en-US" sz="1200" dirty="0"/>
              <a:t>(if applicable)</a:t>
            </a:r>
          </a:p>
          <a:p>
            <a:endParaRPr lang="en-US" sz="1600" dirty="0"/>
          </a:p>
          <a:p>
            <a:endParaRPr lang="en-US" sz="1400" i="1" dirty="0"/>
          </a:p>
          <a:p>
            <a:r>
              <a:rPr lang="en-US" sz="1400" i="1" dirty="0"/>
              <a:t>*A Purchase Order is required for all standard purchases, with the exception of those listed above.  </a:t>
            </a:r>
          </a:p>
        </p:txBody>
      </p:sp>
    </p:spTree>
    <p:extLst>
      <p:ext uri="{BB962C8B-B14F-4D97-AF65-F5344CB8AC3E}">
        <p14:creationId xmlns:p14="http://schemas.microsoft.com/office/powerpoint/2010/main" val="112781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1640" y="1729027"/>
            <a:ext cx="7102764" cy="3585597"/>
          </a:xfrm>
          <a:prstGeom prst="rect">
            <a:avLst/>
          </a:prstGeom>
          <a:noFill/>
        </p:spPr>
        <p:txBody>
          <a:bodyPr wrap="square" rtlCol="0">
            <a:spAutoFit/>
          </a:bodyPr>
          <a:lstStyle/>
          <a:p>
            <a:r>
              <a:rPr lang="en-US" sz="1200" dirty="0"/>
              <a:t>Please make sure that all required areas are filled in or marked appropriately.</a:t>
            </a:r>
          </a:p>
          <a:p>
            <a:endParaRPr lang="en-US" sz="1200" dirty="0"/>
          </a:p>
          <a:p>
            <a:pPr marL="285750" indent="-285750">
              <a:buFont typeface="Arial" panose="020B0604020202020204" pitchFamily="34" charset="0"/>
              <a:buChar char="•"/>
            </a:pPr>
            <a:r>
              <a:rPr lang="en-US" sz="1200" dirty="0"/>
              <a:t>Mark the type of check</a:t>
            </a:r>
          </a:p>
          <a:p>
            <a:pPr marL="285750" indent="-285750">
              <a:buFont typeface="Arial" panose="020B0604020202020204" pitchFamily="34" charset="0"/>
              <a:buChar char="•"/>
            </a:pPr>
            <a:r>
              <a:rPr lang="en-US" sz="1200" dirty="0"/>
              <a:t>Check Requested by:  Department or Office</a:t>
            </a:r>
          </a:p>
          <a:p>
            <a:pPr marL="285750" indent="-285750">
              <a:buFont typeface="Arial" panose="020B0604020202020204" pitchFamily="34" charset="0"/>
              <a:buChar char="•"/>
            </a:pPr>
            <a:r>
              <a:rPr lang="en-US" sz="1200" dirty="0"/>
              <a:t>Correct FOAP:  Fund, Organization, Account, &amp; Program code for your department.  </a:t>
            </a:r>
            <a:r>
              <a:rPr lang="en-US" sz="1100" dirty="0"/>
              <a:t>(Account information can be found at </a:t>
            </a:r>
            <a:r>
              <a:rPr lang="en-US" sz="1100" dirty="0">
                <a:hlinkClick r:id="rId2"/>
              </a:rPr>
              <a:t>www.atu.edu</a:t>
            </a:r>
            <a:r>
              <a:rPr lang="en-US" sz="1100" dirty="0"/>
              <a:t>, under Purchasing, Faculty &amp; Staff, Account Code Listing.)</a:t>
            </a:r>
          </a:p>
          <a:p>
            <a:pPr marL="285750" indent="-285750">
              <a:buFont typeface="Arial" panose="020B0604020202020204" pitchFamily="34" charset="0"/>
              <a:buChar char="•"/>
            </a:pPr>
            <a:r>
              <a:rPr lang="en-US" sz="1200" dirty="0"/>
              <a:t>Vendor Number/T Number  </a:t>
            </a:r>
            <a:r>
              <a:rPr lang="en-US" sz="1100" dirty="0"/>
              <a:t>(Refer to Banner)</a:t>
            </a:r>
          </a:p>
          <a:p>
            <a:pPr marL="285750" indent="-285750">
              <a:buFont typeface="Arial" panose="020B0604020202020204" pitchFamily="34" charset="0"/>
              <a:buChar char="•"/>
            </a:pPr>
            <a:r>
              <a:rPr lang="en-US" sz="1200" dirty="0"/>
              <a:t>Check Payable To</a:t>
            </a:r>
          </a:p>
          <a:p>
            <a:pPr marL="285750" indent="-285750">
              <a:buFont typeface="Arial" panose="020B0604020202020204" pitchFamily="34" charset="0"/>
              <a:buChar char="•"/>
            </a:pPr>
            <a:r>
              <a:rPr lang="en-US" sz="1200" dirty="0"/>
              <a:t>Send Check to Address (must match Invoice address)</a:t>
            </a:r>
          </a:p>
          <a:p>
            <a:pPr marL="285750" indent="-285750">
              <a:buFont typeface="Arial" panose="020B0604020202020204" pitchFamily="34" charset="0"/>
              <a:buChar char="•"/>
            </a:pPr>
            <a:r>
              <a:rPr lang="en-US" sz="1200" dirty="0"/>
              <a:t>Description of Goods/Services or Reason for Refund</a:t>
            </a:r>
          </a:p>
          <a:p>
            <a:pPr marL="285750" indent="-285750">
              <a:buFont typeface="Arial" panose="020B0604020202020204" pitchFamily="34" charset="0"/>
              <a:buChar char="•"/>
            </a:pPr>
            <a:r>
              <a:rPr lang="en-US" sz="1200" dirty="0"/>
              <a:t>Amount of Check</a:t>
            </a:r>
          </a:p>
          <a:p>
            <a:pPr marL="285750" indent="-285750">
              <a:buFont typeface="Arial" panose="020B0604020202020204" pitchFamily="34" charset="0"/>
              <a:buChar char="•"/>
            </a:pPr>
            <a:r>
              <a:rPr lang="en-US" sz="1200" dirty="0"/>
              <a:t>Requester Signature</a:t>
            </a:r>
          </a:p>
          <a:p>
            <a:pPr marL="285750" indent="-285750">
              <a:buFont typeface="Arial" panose="020B0604020202020204" pitchFamily="34" charset="0"/>
              <a:buChar char="•"/>
            </a:pPr>
            <a:r>
              <a:rPr lang="en-US" sz="1200" dirty="0"/>
              <a:t>Approval Signature</a:t>
            </a:r>
          </a:p>
          <a:p>
            <a:pPr marL="285750" indent="-285750">
              <a:buFont typeface="Arial" panose="020B0604020202020204" pitchFamily="34" charset="0"/>
              <a:buChar char="•"/>
            </a:pPr>
            <a:r>
              <a:rPr lang="en-US" sz="1200" dirty="0"/>
              <a:t>Signature of Payee </a:t>
            </a:r>
            <a:r>
              <a:rPr lang="en-US" sz="1100" dirty="0"/>
              <a:t>(required when an invoice is not present, i.e. Stipends, game workers)</a:t>
            </a:r>
          </a:p>
          <a:p>
            <a:pPr marL="285750" indent="-285750">
              <a:buFont typeface="Arial" panose="020B0604020202020204" pitchFamily="34" charset="0"/>
              <a:buChar char="•"/>
            </a:pPr>
            <a:endParaRPr lang="en-US" sz="1100" dirty="0"/>
          </a:p>
          <a:p>
            <a:r>
              <a:rPr lang="en-US" sz="1200" dirty="0"/>
              <a:t>For Agency check request instructions, please visit the Forms page at </a:t>
            </a:r>
            <a:r>
              <a:rPr lang="en-US" sz="1200" dirty="0">
                <a:hlinkClick r:id="rId3"/>
              </a:rPr>
              <a:t>www.atu.edu/controller</a:t>
            </a:r>
            <a:r>
              <a:rPr lang="en-US" sz="1200" dirty="0"/>
              <a:t>.</a:t>
            </a:r>
          </a:p>
          <a:p>
            <a:endParaRPr lang="en-US" sz="1200" dirty="0"/>
          </a:p>
          <a:p>
            <a:pPr marL="0" lvl="1"/>
            <a:endParaRPr lang="en-US" sz="1050" b="1" dirty="0"/>
          </a:p>
          <a:p>
            <a:endParaRPr lang="en-US" sz="1100" dirty="0"/>
          </a:p>
        </p:txBody>
      </p:sp>
      <p:sp>
        <p:nvSpPr>
          <p:cNvPr id="2" name="TextBox 1"/>
          <p:cNvSpPr txBox="1"/>
          <p:nvPr/>
        </p:nvSpPr>
        <p:spPr>
          <a:xfrm>
            <a:off x="86149" y="532115"/>
            <a:ext cx="12039712" cy="830997"/>
          </a:xfrm>
          <a:prstGeom prst="rect">
            <a:avLst/>
          </a:prstGeom>
          <a:noFill/>
        </p:spPr>
        <p:txBody>
          <a:bodyPr wrap="square" rtlCol="0">
            <a:spAutoFit/>
          </a:bodyPr>
          <a:lstStyle/>
          <a:p>
            <a:pPr algn="ctr"/>
            <a:r>
              <a:rPr lang="en-US" sz="2400" dirty="0"/>
              <a:t>Request for Check Instructions</a:t>
            </a:r>
          </a:p>
          <a:p>
            <a:pPr algn="ctr"/>
            <a:endParaRPr lang="en-US" sz="2400" dirty="0"/>
          </a:p>
        </p:txBody>
      </p:sp>
      <p:sp>
        <p:nvSpPr>
          <p:cNvPr id="5" name="TextBox 4"/>
          <p:cNvSpPr txBox="1"/>
          <p:nvPr/>
        </p:nvSpPr>
        <p:spPr>
          <a:xfrm>
            <a:off x="261640" y="947613"/>
            <a:ext cx="7102764" cy="907941"/>
          </a:xfrm>
          <a:prstGeom prst="rect">
            <a:avLst/>
          </a:prstGeom>
          <a:noFill/>
        </p:spPr>
        <p:txBody>
          <a:bodyPr wrap="square" rtlCol="0">
            <a:spAutoFit/>
          </a:bodyPr>
          <a:lstStyle/>
          <a:p>
            <a:r>
              <a:rPr lang="en-US" sz="1400" dirty="0"/>
              <a:t>The Request for Check Form must be completed and submitted to Accounts Payable with supporting documentation in a timely manner.  Incomplete forms will be returned, which will delay the payment process.</a:t>
            </a:r>
          </a:p>
          <a:p>
            <a:endParaRPr lang="en-US" sz="105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895" y="947613"/>
            <a:ext cx="3650112" cy="4789776"/>
          </a:xfrm>
          <a:prstGeom prst="rect">
            <a:avLst/>
          </a:prstGeom>
        </p:spPr>
      </p:pic>
    </p:spTree>
    <p:extLst>
      <p:ext uri="{BB962C8B-B14F-4D97-AF65-F5344CB8AC3E}">
        <p14:creationId xmlns:p14="http://schemas.microsoft.com/office/powerpoint/2010/main" val="270233718"/>
      </p:ext>
    </p:extLst>
  </p:cSld>
  <p:clrMapOvr>
    <a:masterClrMapping/>
  </p:clrMapOvr>
</p:sld>
</file>

<file path=ppt/theme/theme1.xml><?xml version="1.0" encoding="utf-8"?>
<a:theme xmlns:a="http://schemas.openxmlformats.org/drawingml/2006/main" name="Power Point Template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 Point Template 2011.potx [Read-Only]" id="{E2443366-4EFF-4934-9BF7-E0CFD7D2368D}" vid="{ACB40D25-B83F-4F7F-BAFE-96AC75DAAB65}"/>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0480BBF-5CF3-42A1-972C-384415DA7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1286</Words>
  <Application>Microsoft Office PowerPoint</Application>
  <PresentationFormat>Widescreen</PresentationFormat>
  <Paragraphs>142</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Angsana New</vt:lpstr>
      <vt:lpstr>Arial</vt:lpstr>
      <vt:lpstr>Bookman Old Style</vt:lpstr>
      <vt:lpstr>Calibri</vt:lpstr>
      <vt:lpstr>Power Point Template 2011</vt:lpstr>
      <vt:lpstr>Accounts Payable  Training</vt:lpstr>
      <vt:lpstr>Accounts Payable Mission &amp; Information</vt:lpstr>
      <vt:lpstr>Accounts Payable Request for Payment</vt:lpstr>
      <vt:lpstr>Supporting Documentation</vt:lpstr>
      <vt:lpstr>PowerPoint Presentation</vt:lpstr>
      <vt:lpstr>Purchase Orders</vt:lpstr>
      <vt:lpstr>PowerPoint Presentation</vt:lpstr>
      <vt:lpstr>Non-Purchase Order Check Request</vt:lpstr>
      <vt:lpstr>PowerPoint Presentation</vt:lpstr>
      <vt:lpstr>PowerPoint Presentation</vt:lpstr>
      <vt:lpstr>Accounts Payable Contact 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2015-01-12T21:23:26Z</dcterms:created>
  <dcterms:modified xsi:type="dcterms:W3CDTF">2024-08-06T17:54:33Z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TC034606179991</vt:lpwstr>
  </property>
</Properties>
</file>